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72" r:id="rId2"/>
    <p:sldId id="256" r:id="rId3"/>
    <p:sldId id="257" r:id="rId4"/>
    <p:sldId id="271" r:id="rId5"/>
    <p:sldId id="258" r:id="rId6"/>
    <p:sldId id="259" r:id="rId7"/>
    <p:sldId id="260" r:id="rId8"/>
    <p:sldId id="261" r:id="rId9"/>
    <p:sldId id="262" r:id="rId10"/>
    <p:sldId id="263" r:id="rId11"/>
    <p:sldId id="273" r:id="rId12"/>
    <p:sldId id="264" r:id="rId13"/>
    <p:sldId id="265" r:id="rId14"/>
    <p:sldId id="274" r:id="rId15"/>
    <p:sldId id="266" r:id="rId16"/>
    <p:sldId id="267" r:id="rId17"/>
    <p:sldId id="268" r:id="rId18"/>
    <p:sldId id="269" r:id="rId19"/>
    <p:sldId id="270"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985C16-88D6-4261-B0F6-7E5C3F689CD0}" type="datetimeFigureOut">
              <a:rPr lang="en-US" smtClean="0"/>
              <a:pPr/>
              <a:t>11/10/2014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4F62CC-078A-4F3F-AC3E-F32FE0A661A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slide.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099A04-BACB-4F70-886E-F62D8EE23603}"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6A1DB0-E2EB-4563-BA44-C91A4BF3B4EB}" type="slidenum">
              <a:rPr lang="en-US" smtClean="0"/>
              <a:pPr/>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0FBE90-8365-4070-B06E-2E170E2A146B}"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 OF TOOTH PREPARATION</a:t>
            </a:r>
            <a:endParaRPr lang="en-IN" dirty="0"/>
          </a:p>
        </p:txBody>
      </p:sp>
      <p:sp>
        <p:nvSpPr>
          <p:cNvPr id="3" name="Subtitle 2"/>
          <p:cNvSpPr>
            <a:spLocks noGrp="1"/>
          </p:cNvSpPr>
          <p:nvPr>
            <p:ph type="subTitle" idx="1"/>
          </p:nvPr>
        </p:nvSpPr>
        <p:spPr/>
        <p:txBody>
          <a:bodyPr/>
          <a:lstStyle/>
          <a:p>
            <a:r>
              <a:rPr lang="en-US" sz="3600" dirty="0" smtClean="0">
                <a:solidFill>
                  <a:schemeClr val="tx1"/>
                </a:solidFill>
              </a:rPr>
              <a:t>Dr. Rhythm</a:t>
            </a:r>
            <a:endParaRPr lang="en-IN" sz="36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Convenience form</a:t>
            </a:r>
            <a:endParaRPr lang="en-US" dirty="0"/>
          </a:p>
        </p:txBody>
      </p:sp>
      <p:sp>
        <p:nvSpPr>
          <p:cNvPr id="6" name="Content Placeholder 5"/>
          <p:cNvSpPr>
            <a:spLocks noGrp="1"/>
          </p:cNvSpPr>
          <p:nvPr>
            <p:ph idx="1"/>
          </p:nvPr>
        </p:nvSpPr>
        <p:spPr/>
        <p:txBody>
          <a:bodyPr>
            <a:normAutofit lnSpcReduction="10000"/>
          </a:bodyPr>
          <a:lstStyle/>
          <a:p>
            <a:r>
              <a:rPr lang="en-US" dirty="0" smtClean="0"/>
              <a:t>Shape or form of preparation that provides for adequate </a:t>
            </a:r>
            <a:r>
              <a:rPr lang="en-US" dirty="0" err="1" smtClean="0"/>
              <a:t>observation,accessability</a:t>
            </a:r>
            <a:r>
              <a:rPr lang="en-US" dirty="0" smtClean="0"/>
              <a:t> and ease of preparation.</a:t>
            </a:r>
          </a:p>
          <a:p>
            <a:r>
              <a:rPr lang="en-US" dirty="0" smtClean="0"/>
              <a:t>In gold foil filling convenience form also serves as retention form.</a:t>
            </a:r>
          </a:p>
          <a:p>
            <a:r>
              <a:rPr lang="en-US" dirty="0" err="1" smtClean="0"/>
              <a:t>Occlucsal</a:t>
            </a:r>
            <a:r>
              <a:rPr lang="en-US" dirty="0" smtClean="0"/>
              <a:t> divergence in cast restoration.</a:t>
            </a:r>
          </a:p>
          <a:p>
            <a:r>
              <a:rPr lang="en-US" dirty="0" smtClean="0"/>
              <a:t>Instrument modification for convenience form.</a:t>
            </a:r>
          </a:p>
          <a:p>
            <a:r>
              <a:rPr lang="en-US" dirty="0" err="1" smtClean="0"/>
              <a:t>Seperation</a:t>
            </a:r>
            <a:r>
              <a:rPr lang="en-US" dirty="0" smtClean="0"/>
              <a:t> of teeth.</a:t>
            </a:r>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10</a:t>
            </a:fld>
            <a:endParaRPr lang="en-US"/>
          </a:p>
        </p:txBody>
      </p:sp>
    </p:spTree>
  </p:cSld>
  <p:clrMapOvr>
    <a:masterClrMapping/>
  </p:clrMapOvr>
  <p:transition advTm="1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solidFill>
                  <a:srgbClr val="FFFF00"/>
                </a:solidFill>
              </a:rPr>
              <a:t>Obtain convenience form</a:t>
            </a:r>
          </a:p>
        </p:txBody>
      </p:sp>
      <p:sp>
        <p:nvSpPr>
          <p:cNvPr id="49155" name="Rectangle 3"/>
          <p:cNvSpPr>
            <a:spLocks noGrp="1" noChangeArrowheads="1"/>
          </p:cNvSpPr>
          <p:nvPr>
            <p:ph idx="1"/>
          </p:nvPr>
        </p:nvSpPr>
        <p:spPr>
          <a:xfrm>
            <a:off x="762000" y="4722813"/>
            <a:ext cx="7921625" cy="1754187"/>
          </a:xfrm>
        </p:spPr>
        <p:txBody>
          <a:bodyPr>
            <a:normAutofit lnSpcReduction="10000"/>
          </a:bodyPr>
          <a:lstStyle/>
          <a:p>
            <a:pPr eaLnBrk="1" hangingPunct="1">
              <a:buFont typeface="Wingdings" pitchFamily="2" charset="2"/>
              <a:buNone/>
            </a:pPr>
            <a:r>
              <a:rPr lang="en-US" sz="2400" dirty="0" smtClean="0"/>
              <a:t>     </a:t>
            </a:r>
            <a:r>
              <a:rPr lang="en-US" sz="2800" dirty="0" smtClean="0"/>
              <a:t>To place the amalgam restoration the instrument (amalgam condenser) for pushing the amalgam into the tooth </a:t>
            </a:r>
            <a:r>
              <a:rPr lang="en-US" sz="2800" b="1" dirty="0" smtClean="0"/>
              <a:t>must fit into the preparation </a:t>
            </a:r>
            <a:r>
              <a:rPr lang="en-US" sz="2800" dirty="0" smtClean="0"/>
              <a:t>(convenience form)</a:t>
            </a:r>
            <a:endParaRPr lang="en-US" sz="2800" b="1" dirty="0" smtClean="0"/>
          </a:p>
        </p:txBody>
      </p:sp>
      <p:pic>
        <p:nvPicPr>
          <p:cNvPr id="49156" name="Picture 5" descr="fig 7"/>
          <p:cNvPicPr>
            <a:picLocks noChangeAspect="1" noChangeArrowheads="1"/>
          </p:cNvPicPr>
          <p:nvPr/>
        </p:nvPicPr>
        <p:blipFill>
          <a:blip r:embed="rId3">
            <a:lum bright="6000"/>
          </a:blip>
          <a:srcRect/>
          <a:stretch>
            <a:fillRect/>
          </a:stretch>
        </p:blipFill>
        <p:spPr bwMode="auto">
          <a:xfrm>
            <a:off x="2286000" y="1600200"/>
            <a:ext cx="4343400" cy="27559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01762"/>
          </a:xfrm>
        </p:spPr>
        <p:txBody>
          <a:bodyPr>
            <a:normAutofit fontScale="90000"/>
          </a:bodyPr>
          <a:lstStyle/>
          <a:p>
            <a:r>
              <a:rPr lang="en-US" dirty="0" smtClean="0"/>
              <a:t/>
            </a:r>
            <a:br>
              <a:rPr lang="en-US" dirty="0" smtClean="0"/>
            </a:br>
            <a:r>
              <a:rPr lang="en-US" dirty="0" smtClean="0"/>
              <a:t>Removal of any remaining pit or fissure, infected dentin, material  </a:t>
            </a:r>
            <a:endParaRPr lang="en-US" dirty="0"/>
          </a:p>
        </p:txBody>
      </p:sp>
      <p:sp>
        <p:nvSpPr>
          <p:cNvPr id="3" name="Content Placeholder 2"/>
          <p:cNvSpPr>
            <a:spLocks noGrp="1"/>
          </p:cNvSpPr>
          <p:nvPr>
            <p:ph idx="1"/>
          </p:nvPr>
        </p:nvSpPr>
        <p:spPr/>
        <p:txBody>
          <a:bodyPr/>
          <a:lstStyle/>
          <a:p>
            <a:r>
              <a:rPr lang="en-US" dirty="0" smtClean="0"/>
              <a:t>Any old material should be removed if(a)old material may </a:t>
            </a:r>
            <a:r>
              <a:rPr lang="en-US" dirty="0" smtClean="0">
                <a:solidFill>
                  <a:srgbClr val="FFFF00"/>
                </a:solidFill>
              </a:rPr>
              <a:t>effect negatively the aesthetics.</a:t>
            </a:r>
          </a:p>
          <a:p>
            <a:r>
              <a:rPr lang="en-US" dirty="0" smtClean="0"/>
              <a:t>(b)old material </a:t>
            </a:r>
            <a:r>
              <a:rPr lang="en-US" dirty="0" smtClean="0">
                <a:solidFill>
                  <a:srgbClr val="FFFF00"/>
                </a:solidFill>
              </a:rPr>
              <a:t>may compromise retention.(GIC under composite)</a:t>
            </a:r>
          </a:p>
          <a:p>
            <a:r>
              <a:rPr lang="en-US" dirty="0" smtClean="0"/>
              <a:t>(</a:t>
            </a:r>
            <a:r>
              <a:rPr lang="en-US" dirty="0" smtClean="0">
                <a:solidFill>
                  <a:srgbClr val="FFFF00"/>
                </a:solidFill>
              </a:rPr>
              <a:t>c)Radiographic evidence of caries </a:t>
            </a:r>
            <a:r>
              <a:rPr lang="en-US" dirty="0" smtClean="0"/>
              <a:t>under restoration.</a:t>
            </a:r>
          </a:p>
          <a:p>
            <a:r>
              <a:rPr lang="en-US" dirty="0" smtClean="0"/>
              <a:t>(d)Tooth </a:t>
            </a:r>
            <a:r>
              <a:rPr lang="en-US" dirty="0" smtClean="0">
                <a:solidFill>
                  <a:srgbClr val="FFFF00"/>
                </a:solidFill>
              </a:rPr>
              <a:t>symptomatic </a:t>
            </a:r>
            <a:r>
              <a:rPr lang="en-US" dirty="0" smtClean="0"/>
              <a:t>preoperatively.</a:t>
            </a:r>
          </a:p>
          <a:p>
            <a:r>
              <a:rPr lang="en-US" dirty="0" smtClean="0"/>
              <a:t>(e) </a:t>
            </a:r>
            <a:r>
              <a:rPr lang="en-US" dirty="0" err="1" smtClean="0">
                <a:solidFill>
                  <a:srgbClr val="FFFF00"/>
                </a:solidFill>
              </a:rPr>
              <a:t>periphary</a:t>
            </a:r>
            <a:r>
              <a:rPr lang="en-US" dirty="0" smtClean="0">
                <a:solidFill>
                  <a:srgbClr val="FFFF00"/>
                </a:solidFill>
              </a:rPr>
              <a:t> of old material not intact.</a:t>
            </a:r>
          </a:p>
          <a:p>
            <a:endParaRPr lang="en-US"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12</a:t>
            </a:fld>
            <a:endParaRPr lang="en-US"/>
          </a:p>
        </p:txBody>
      </p:sp>
    </p:spTree>
  </p:cSld>
  <p:clrMapOvr>
    <a:masterClrMapping/>
  </p:clrMapOvr>
  <p:transition advTm="1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Caries disclosing dyes </a:t>
            </a:r>
            <a:r>
              <a:rPr lang="en-US" dirty="0" smtClean="0"/>
              <a:t>may help in differentiating affected and infected dentin.</a:t>
            </a:r>
          </a:p>
          <a:p>
            <a:r>
              <a:rPr lang="en-US" dirty="0" smtClean="0">
                <a:solidFill>
                  <a:srgbClr val="FFFF00"/>
                </a:solidFill>
              </a:rPr>
              <a:t>Leaving residual caries at DEJ area is totally unacceptable.</a:t>
            </a:r>
          </a:p>
          <a:p>
            <a:r>
              <a:rPr lang="en-US" dirty="0" smtClean="0"/>
              <a:t>Removal of caries is indicated early in preparation when</a:t>
            </a:r>
          </a:p>
          <a:p>
            <a:r>
              <a:rPr lang="en-US" dirty="0" smtClean="0"/>
              <a:t>(a)in large preparations with extensive soft </a:t>
            </a:r>
            <a:r>
              <a:rPr lang="en-US" dirty="0" err="1" smtClean="0"/>
              <a:t>caries,as</a:t>
            </a:r>
            <a:r>
              <a:rPr lang="en-US" dirty="0" smtClean="0"/>
              <a:t> remaining structure will determine the material to be used.</a:t>
            </a:r>
          </a:p>
          <a:p>
            <a:r>
              <a:rPr lang="en-US" dirty="0" smtClean="0"/>
              <a:t>(b)Caries control technique-when patient has numerous teeth with extensive caries.</a:t>
            </a:r>
            <a:endParaRPr lang="en-US"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13</a:t>
            </a:fld>
            <a:endParaRPr lang="en-US"/>
          </a:p>
        </p:txBody>
      </p:sp>
    </p:spTree>
  </p:cSld>
  <p:clrMapOvr>
    <a:masterClrMapping/>
  </p:clrMapOvr>
  <p:transition advTm="1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eaLnBrk="1" hangingPunct="1"/>
            <a:r>
              <a:rPr lang="en-US" sz="3200" smtClean="0"/>
              <a:t>Removing remaining carious dentin</a:t>
            </a:r>
          </a:p>
        </p:txBody>
      </p:sp>
      <p:pic>
        <p:nvPicPr>
          <p:cNvPr id="52227" name="Picture 5" descr="Figure 5"/>
          <p:cNvPicPr>
            <a:picLocks noChangeAspect="1" noChangeArrowheads="1"/>
          </p:cNvPicPr>
          <p:nvPr/>
        </p:nvPicPr>
        <p:blipFill>
          <a:blip r:embed="rId3"/>
          <a:srcRect/>
          <a:stretch>
            <a:fillRect/>
          </a:stretch>
        </p:blipFill>
        <p:spPr bwMode="auto">
          <a:xfrm>
            <a:off x="0" y="1905000"/>
            <a:ext cx="4648200" cy="3440113"/>
          </a:xfrm>
          <a:prstGeom prst="rect">
            <a:avLst/>
          </a:prstGeom>
          <a:noFill/>
          <a:ln w="12700">
            <a:noFill/>
            <a:miter lim="800000"/>
            <a:headEnd/>
            <a:tailEnd/>
          </a:ln>
        </p:spPr>
      </p:pic>
      <p:pic>
        <p:nvPicPr>
          <p:cNvPr id="52228" name="Picture 6" descr="Figure 6"/>
          <p:cNvPicPr>
            <a:picLocks noChangeAspect="1" noChangeArrowheads="1"/>
          </p:cNvPicPr>
          <p:nvPr/>
        </p:nvPicPr>
        <p:blipFill>
          <a:blip r:embed="rId4"/>
          <a:srcRect/>
          <a:stretch>
            <a:fillRect/>
          </a:stretch>
        </p:blipFill>
        <p:spPr bwMode="auto">
          <a:xfrm>
            <a:off x="4572000" y="1905000"/>
            <a:ext cx="4343400" cy="3424238"/>
          </a:xfrm>
          <a:prstGeom prst="rect">
            <a:avLst/>
          </a:prstGeom>
          <a:noFill/>
          <a:ln w="12700">
            <a:noFill/>
            <a:miter lim="800000"/>
            <a:headEnd/>
            <a:tailEnd/>
          </a:ln>
        </p:spPr>
      </p:pic>
      <p:sp>
        <p:nvSpPr>
          <p:cNvPr id="52229" name="AutoShape 7"/>
          <p:cNvSpPr>
            <a:spLocks noChangeArrowheads="1"/>
          </p:cNvSpPr>
          <p:nvPr/>
        </p:nvSpPr>
        <p:spPr bwMode="auto">
          <a:xfrm>
            <a:off x="3810000" y="3124200"/>
            <a:ext cx="2286000" cy="457200"/>
          </a:xfrm>
          <a:prstGeom prst="right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en-US"/>
          </a:p>
        </p:txBody>
      </p:sp>
      <p:sp>
        <p:nvSpPr>
          <p:cNvPr id="52230" name="Line 9"/>
          <p:cNvSpPr>
            <a:spLocks noChangeShapeType="1"/>
          </p:cNvSpPr>
          <p:nvPr/>
        </p:nvSpPr>
        <p:spPr bwMode="auto">
          <a:xfrm flipV="1">
            <a:off x="1828800" y="3962400"/>
            <a:ext cx="152400" cy="1524000"/>
          </a:xfrm>
          <a:prstGeom prst="line">
            <a:avLst/>
          </a:prstGeom>
          <a:noFill/>
          <a:ln w="38100">
            <a:solidFill>
              <a:schemeClr val="tx1"/>
            </a:solidFill>
            <a:round/>
            <a:headEnd/>
            <a:tailEnd type="triangle" w="med" len="med"/>
          </a:ln>
        </p:spPr>
        <p:txBody>
          <a:bodyPr/>
          <a:lstStyle/>
          <a:p>
            <a:endParaRPr lang="en-IN"/>
          </a:p>
        </p:txBody>
      </p:sp>
      <p:sp>
        <p:nvSpPr>
          <p:cNvPr id="52231" name="Text Box 10"/>
          <p:cNvSpPr txBox="1">
            <a:spLocks noChangeArrowheads="1"/>
          </p:cNvSpPr>
          <p:nvPr/>
        </p:nvSpPr>
        <p:spPr bwMode="auto">
          <a:xfrm>
            <a:off x="533400" y="5562600"/>
            <a:ext cx="3548063" cy="822325"/>
          </a:xfrm>
          <a:prstGeom prst="rect">
            <a:avLst/>
          </a:prstGeom>
          <a:noFill/>
          <a:ln w="9525">
            <a:noFill/>
            <a:miter lim="800000"/>
            <a:headEnd/>
            <a:tailEnd/>
          </a:ln>
        </p:spPr>
        <p:txBody>
          <a:bodyPr wrap="none">
            <a:spAutoFit/>
          </a:bodyPr>
          <a:lstStyle/>
          <a:p>
            <a:r>
              <a:rPr lang="en-US" sz="2400"/>
              <a:t>Restoration on lingual</a:t>
            </a:r>
          </a:p>
          <a:p>
            <a:r>
              <a:rPr lang="en-US" sz="2400"/>
              <a:t>will also be replaced</a:t>
            </a:r>
          </a:p>
        </p:txBody>
      </p:sp>
      <p:sp>
        <p:nvSpPr>
          <p:cNvPr id="52232" name="Text Box 11"/>
          <p:cNvSpPr txBox="1">
            <a:spLocks noChangeArrowheads="1"/>
          </p:cNvSpPr>
          <p:nvPr/>
        </p:nvSpPr>
        <p:spPr bwMode="auto">
          <a:xfrm>
            <a:off x="6156325" y="4298950"/>
            <a:ext cx="2695575" cy="822325"/>
          </a:xfrm>
          <a:prstGeom prst="rect">
            <a:avLst/>
          </a:prstGeom>
          <a:noFill/>
          <a:ln w="9525">
            <a:noFill/>
            <a:miter lim="800000"/>
            <a:headEnd/>
            <a:tailEnd/>
          </a:ln>
        </p:spPr>
        <p:txBody>
          <a:bodyPr wrap="none">
            <a:spAutoFit/>
          </a:bodyPr>
          <a:lstStyle/>
          <a:p>
            <a:r>
              <a:rPr lang="en-US" sz="2400">
                <a:solidFill>
                  <a:schemeClr val="bg1"/>
                </a:solidFill>
              </a:rPr>
              <a:t>Caries removed </a:t>
            </a:r>
          </a:p>
          <a:p>
            <a:r>
              <a:rPr lang="en-US" sz="2400">
                <a:solidFill>
                  <a:schemeClr val="bg1"/>
                </a:solidFill>
              </a:rPr>
              <a:t>From Class 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t>Technique of removing remaining carious dentin:</a:t>
            </a:r>
          </a:p>
          <a:p>
            <a:r>
              <a:rPr lang="en-US" dirty="0" smtClean="0"/>
              <a:t>When </a:t>
            </a:r>
            <a:r>
              <a:rPr lang="en-US" dirty="0" err="1" smtClean="0"/>
              <a:t>pulpal</a:t>
            </a:r>
            <a:r>
              <a:rPr lang="en-US" dirty="0" smtClean="0"/>
              <a:t> or axial wall has been established at the proper initial tooth preparation, and a small amount of infected dentin remains, only this material should be removed, leaving a rounded concave area in the wall. The wall peripheral to the caries removal depression should not be altered.</a:t>
            </a:r>
            <a:endParaRPr lang="en-IN"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15</a:t>
            </a:fld>
            <a:endParaRPr lang="en-US"/>
          </a:p>
        </p:txBody>
      </p:sp>
    </p:spTree>
  </p:cSld>
  <p:clrMapOvr>
    <a:masterClrMapping/>
  </p:clrMapOvr>
  <p:transition advTm="1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Large areas of soft caries are usually are best removed with spoon excavators by flaking up the caries around the periphery of the infected mass and peeling it off in layers.</a:t>
            </a:r>
          </a:p>
          <a:p>
            <a:r>
              <a:rPr lang="en-US" dirty="0" smtClean="0"/>
              <a:t>The harder, heavily </a:t>
            </a:r>
            <a:r>
              <a:rPr lang="en-US" dirty="0" err="1" smtClean="0"/>
              <a:t>discoloured</a:t>
            </a:r>
            <a:r>
              <a:rPr lang="en-US" dirty="0" smtClean="0"/>
              <a:t> dentin should be removed by round </a:t>
            </a:r>
            <a:r>
              <a:rPr lang="en-US" dirty="0" err="1" smtClean="0"/>
              <a:t>stell</a:t>
            </a:r>
            <a:r>
              <a:rPr lang="en-US" dirty="0" smtClean="0"/>
              <a:t> burs rotating at high speed and round carbide burs rotating at high speed.</a:t>
            </a:r>
            <a:endParaRPr lang="en-IN"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16</a:t>
            </a:fld>
            <a:endParaRPr lang="en-US"/>
          </a:p>
        </p:txBody>
      </p:sp>
    </p:spTree>
  </p:cSld>
  <p:clrMapOvr>
    <a:masterClrMapping/>
  </p:clrMapOvr>
  <p:transition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Pulp damage may result from creation of frictional heat with bur, and excessive pressure from the excavator  may force bacteria into the dentinal tubules.</a:t>
            </a:r>
          </a:p>
          <a:p>
            <a:r>
              <a:rPr lang="en-US" dirty="0" smtClean="0"/>
              <a:t>Ideal method should use least pressure and frictional heat.</a:t>
            </a:r>
          </a:p>
          <a:p>
            <a:r>
              <a:rPr lang="en-US" dirty="0" smtClean="0"/>
              <a:t>Round carbide bur at high speed with air coolant .</a:t>
            </a:r>
            <a:endParaRPr lang="en-IN"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17</a:t>
            </a:fld>
            <a:endParaRPr lang="en-US"/>
          </a:p>
        </p:txBody>
      </p:sp>
    </p:spTree>
  </p:cSld>
  <p:clrMapOvr>
    <a:masterClrMapping/>
  </p:clrMapOvr>
  <p:transition advTm="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resistance and retention forms</a:t>
            </a:r>
            <a:endParaRPr lang="en-IN" dirty="0"/>
          </a:p>
        </p:txBody>
      </p:sp>
      <p:sp>
        <p:nvSpPr>
          <p:cNvPr id="3" name="Content Placeholder 2"/>
          <p:cNvSpPr>
            <a:spLocks noGrp="1"/>
          </p:cNvSpPr>
          <p:nvPr>
            <p:ph idx="1"/>
          </p:nvPr>
        </p:nvSpPr>
        <p:spPr/>
        <p:txBody>
          <a:bodyPr/>
          <a:lstStyle/>
          <a:p>
            <a:r>
              <a:rPr lang="en-US" dirty="0" smtClean="0"/>
              <a:t>The secondary resistance and retention forms are of two types:</a:t>
            </a:r>
          </a:p>
          <a:p>
            <a:r>
              <a:rPr lang="en-US" dirty="0" smtClean="0"/>
              <a:t>A). Mechanical preparation</a:t>
            </a:r>
          </a:p>
          <a:p>
            <a:r>
              <a:rPr lang="en-US" dirty="0" smtClean="0"/>
              <a:t>B). Treatments of preparation walls with etching</a:t>
            </a:r>
            <a:endParaRPr lang="en-IN" dirty="0"/>
          </a:p>
        </p:txBody>
      </p:sp>
      <p:sp>
        <p:nvSpPr>
          <p:cNvPr id="4" name="Slide Number Placeholder 3"/>
          <p:cNvSpPr>
            <a:spLocks noGrp="1"/>
          </p:cNvSpPr>
          <p:nvPr>
            <p:ph type="sldNum" sz="quarter" idx="12"/>
          </p:nvPr>
        </p:nvSpPr>
        <p:spPr/>
        <p:txBody>
          <a:bodyPr/>
          <a:lstStyle/>
          <a:p>
            <a:fld id="{33E46DA2-414C-4ECD-9EF6-03FE9E9922F6}" type="slidenum">
              <a:rPr lang="en-US" smtClean="0"/>
              <a:pPr/>
              <a:t>18</a:t>
            </a:fld>
            <a:endParaRPr lang="en-US"/>
          </a:p>
        </p:txBody>
      </p:sp>
    </p:spTree>
  </p:cSld>
  <p:clrMapOvr>
    <a:masterClrMapping/>
  </p:clrMapOvr>
  <p:transition advTm="1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Mechanical features:</a:t>
            </a:r>
          </a:p>
          <a:p>
            <a:r>
              <a:rPr lang="en-US" dirty="0" smtClean="0"/>
              <a:t>Retention locks, grooves, coves: Vertically oriented retention locks and retention </a:t>
            </a:r>
            <a:r>
              <a:rPr lang="en-US" smtClean="0"/>
              <a:t>grooves are used </a:t>
            </a:r>
            <a:endParaRPr lang="en-IN"/>
          </a:p>
        </p:txBody>
      </p:sp>
      <p:sp>
        <p:nvSpPr>
          <p:cNvPr id="4" name="Slide Number Placeholder 3"/>
          <p:cNvSpPr>
            <a:spLocks noGrp="1"/>
          </p:cNvSpPr>
          <p:nvPr>
            <p:ph type="sldNum" sz="quarter" idx="12"/>
          </p:nvPr>
        </p:nvSpPr>
        <p:spPr/>
        <p:txBody>
          <a:bodyPr/>
          <a:lstStyle/>
          <a:p>
            <a:fld id="{33E46DA2-414C-4ECD-9EF6-03FE9E9922F6}" type="slidenum">
              <a:rPr lang="en-US" smtClean="0"/>
              <a:pPr/>
              <a:t>19</a:t>
            </a:fld>
            <a:endParaRPr lang="en-US"/>
          </a:p>
        </p:txBody>
      </p:sp>
    </p:spTree>
  </p:cSld>
  <p:clrMapOvr>
    <a:masterClrMapping/>
  </p:clrMapOvr>
  <p:transition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solidFill>
                  <a:srgbClr val="FFFF00"/>
                </a:solidFill>
              </a:rPr>
              <a:t>Primary retention</a:t>
            </a:r>
            <a:r>
              <a:rPr lang="en-US" dirty="0" smtClean="0"/>
              <a:t> form is the shape or form of the conventional preparation that resists displacement or removal of the restoration by tipping or lifting forces.</a:t>
            </a:r>
          </a:p>
          <a:p>
            <a:r>
              <a:rPr lang="en-US" dirty="0" smtClean="0"/>
              <a:t>For amalgam Class I and II preparations , the material is retained in the tooth by developing external tooth walls that converge </a:t>
            </a:r>
            <a:r>
              <a:rPr lang="en-US" dirty="0" err="1" smtClean="0"/>
              <a:t>occlusally</a:t>
            </a:r>
            <a:r>
              <a:rPr lang="en-US" dirty="0" smtClean="0"/>
              <a:t>.</a:t>
            </a:r>
            <a:endParaRPr lang="en-IN"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2</a:t>
            </a:fld>
            <a:endParaRPr lang="en-US"/>
          </a:p>
        </p:txBody>
      </p:sp>
    </p:spTree>
  </p:cSld>
  <p:clrMapOvr>
    <a:masterClrMapping/>
  </p:clrMapOvr>
  <p:transition advTm="1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IN"/>
          </a:p>
        </p:txBody>
      </p:sp>
      <p:sp>
        <p:nvSpPr>
          <p:cNvPr id="8" name="Content Placeholder 7"/>
          <p:cNvSpPr>
            <a:spLocks noGrp="1"/>
          </p:cNvSpPr>
          <p:nvPr>
            <p:ph idx="1"/>
          </p:nvPr>
        </p:nvSpPr>
        <p:spPr/>
        <p:txBody>
          <a:bodyPr/>
          <a:lstStyle/>
          <a:p>
            <a:r>
              <a:rPr lang="en-US" dirty="0" smtClean="0"/>
              <a:t>Q.1 What factor is important for primary retention</a:t>
            </a:r>
          </a:p>
          <a:p>
            <a:r>
              <a:rPr lang="en-US" dirty="0" smtClean="0"/>
              <a:t>a. Sufficient depth</a:t>
            </a:r>
          </a:p>
          <a:p>
            <a:r>
              <a:rPr lang="en-US" dirty="0" smtClean="0"/>
              <a:t>b. Sufficient width</a:t>
            </a:r>
          </a:p>
          <a:p>
            <a:r>
              <a:rPr lang="en-US" dirty="0" smtClean="0"/>
              <a:t>c.  Converging walls</a:t>
            </a:r>
          </a:p>
          <a:p>
            <a:r>
              <a:rPr lang="en-US" dirty="0" smtClean="0"/>
              <a:t>D. sufficient bulk</a:t>
            </a:r>
          </a:p>
          <a:p>
            <a:endParaRPr lang="en-IN" dirty="0"/>
          </a:p>
        </p:txBody>
      </p:sp>
      <p:sp>
        <p:nvSpPr>
          <p:cNvPr id="5" name="Slide Number Placeholder 4"/>
          <p:cNvSpPr>
            <a:spLocks noGrp="1"/>
          </p:cNvSpPr>
          <p:nvPr>
            <p:ph type="sldNum" sz="quarter" idx="12"/>
          </p:nvPr>
        </p:nvSpPr>
        <p:spPr/>
        <p:txBody>
          <a:bodyPr/>
          <a:lstStyle/>
          <a:p>
            <a:fld id="{33E46DA2-414C-4ECD-9EF6-03FE9E9922F6}" type="slidenum">
              <a:rPr lang="en-US" smtClean="0"/>
              <a:pPr/>
              <a:t>20</a:t>
            </a:fld>
            <a:endParaRPr lang="en-US"/>
          </a:p>
        </p:txBody>
      </p:sp>
    </p:spTree>
  </p:cSld>
  <p:clrMapOvr>
    <a:masterClrMapping/>
  </p:clrMapOvr>
  <p:transition advTm="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Q.2 Amalgam is</a:t>
            </a:r>
          </a:p>
          <a:p>
            <a:r>
              <a:rPr lang="en-US" dirty="0" smtClean="0"/>
              <a:t>A. Elastic in nature</a:t>
            </a:r>
          </a:p>
          <a:p>
            <a:r>
              <a:rPr lang="en-US" dirty="0" smtClean="0"/>
              <a:t>B. Brittle in nature</a:t>
            </a:r>
          </a:p>
          <a:p>
            <a:r>
              <a:rPr lang="en-US" dirty="0" smtClean="0"/>
              <a:t>C. Adhesive in nature</a:t>
            </a:r>
          </a:p>
          <a:p>
            <a:r>
              <a:rPr lang="en-US" dirty="0" smtClean="0"/>
              <a:t>D. Resilient</a:t>
            </a:r>
            <a:endParaRPr lang="en-IN" dirty="0"/>
          </a:p>
        </p:txBody>
      </p:sp>
      <p:sp>
        <p:nvSpPr>
          <p:cNvPr id="4" name="Slide Number Placeholder 3"/>
          <p:cNvSpPr>
            <a:spLocks noGrp="1"/>
          </p:cNvSpPr>
          <p:nvPr>
            <p:ph type="sldNum" sz="quarter" idx="12"/>
          </p:nvPr>
        </p:nvSpPr>
        <p:spPr/>
        <p:txBody>
          <a:bodyPr/>
          <a:lstStyle/>
          <a:p>
            <a:fld id="{33E46DA2-414C-4ECD-9EF6-03FE9E9922F6}" type="slidenum">
              <a:rPr lang="en-US" smtClean="0"/>
              <a:pPr/>
              <a:t>21</a:t>
            </a:fld>
            <a:endParaRPr lang="en-US"/>
          </a:p>
        </p:txBody>
      </p:sp>
    </p:spTree>
  </p:cSld>
  <p:clrMapOvr>
    <a:masterClrMapping/>
  </p:clrMapOvr>
  <p:transition advTm="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Q.3 Ideal burs used for amalgam preparation is</a:t>
            </a:r>
          </a:p>
          <a:p>
            <a:r>
              <a:rPr lang="en-US" dirty="0" smtClean="0"/>
              <a:t>A. No. 245</a:t>
            </a:r>
          </a:p>
          <a:p>
            <a:r>
              <a:rPr lang="en-US" dirty="0" smtClean="0"/>
              <a:t>B. No. 234</a:t>
            </a:r>
          </a:p>
          <a:p>
            <a:r>
              <a:rPr lang="en-US" dirty="0" smtClean="0"/>
              <a:t>C. No. 265</a:t>
            </a:r>
          </a:p>
          <a:p>
            <a:r>
              <a:rPr lang="en-US" dirty="0" smtClean="0"/>
              <a:t>D. No. 256 </a:t>
            </a:r>
            <a:endParaRPr lang="en-IN" dirty="0"/>
          </a:p>
        </p:txBody>
      </p:sp>
      <p:sp>
        <p:nvSpPr>
          <p:cNvPr id="4" name="Slide Number Placeholder 3"/>
          <p:cNvSpPr>
            <a:spLocks noGrp="1"/>
          </p:cNvSpPr>
          <p:nvPr>
            <p:ph type="sldNum" sz="quarter" idx="12"/>
          </p:nvPr>
        </p:nvSpPr>
        <p:spPr/>
        <p:txBody>
          <a:bodyPr/>
          <a:lstStyle/>
          <a:p>
            <a:fld id="{33E46DA2-414C-4ECD-9EF6-03FE9E9922F6}" type="slidenum">
              <a:rPr lang="en-US" smtClean="0"/>
              <a:pPr/>
              <a:t>22</a:t>
            </a:fld>
            <a:endParaRPr lang="en-US"/>
          </a:p>
        </p:txBody>
      </p:sp>
    </p:spTree>
  </p:cSld>
  <p:clrMapOvr>
    <a:masterClrMapping/>
  </p:clrMapOvr>
  <p:transition advTm="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Q. 4 Dove tail provides</a:t>
            </a:r>
          </a:p>
          <a:p>
            <a:r>
              <a:rPr lang="en-US" dirty="0" smtClean="0"/>
              <a:t>A. Primary retention form</a:t>
            </a:r>
          </a:p>
          <a:p>
            <a:r>
              <a:rPr lang="en-US" dirty="0" smtClean="0"/>
              <a:t>B. Primary resistance form</a:t>
            </a:r>
          </a:p>
          <a:p>
            <a:r>
              <a:rPr lang="en-US" dirty="0" smtClean="0"/>
              <a:t>C. Secondary retention</a:t>
            </a:r>
          </a:p>
          <a:p>
            <a:r>
              <a:rPr lang="en-US" dirty="0" smtClean="0"/>
              <a:t>D. Secondary resistance</a:t>
            </a:r>
            <a:endParaRPr lang="en-IN" dirty="0"/>
          </a:p>
        </p:txBody>
      </p:sp>
      <p:sp>
        <p:nvSpPr>
          <p:cNvPr id="4" name="Slide Number Placeholder 3"/>
          <p:cNvSpPr>
            <a:spLocks noGrp="1"/>
          </p:cNvSpPr>
          <p:nvPr>
            <p:ph type="sldNum" sz="quarter" idx="12"/>
          </p:nvPr>
        </p:nvSpPr>
        <p:spPr/>
        <p:txBody>
          <a:bodyPr/>
          <a:lstStyle/>
          <a:p>
            <a:fld id="{33E46DA2-414C-4ECD-9EF6-03FE9E9922F6}" type="slidenum">
              <a:rPr lang="en-US" smtClean="0"/>
              <a:pPr/>
              <a:t>23</a:t>
            </a:fld>
            <a:endParaRPr lang="en-US"/>
          </a:p>
        </p:txBody>
      </p:sp>
    </p:spTree>
  </p:cSld>
  <p:clrMapOvr>
    <a:masterClrMapping/>
  </p:clrMapOvr>
  <p:transition advTm="1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Q. 5 Bulk provides</a:t>
            </a:r>
          </a:p>
          <a:p>
            <a:r>
              <a:rPr lang="en-US" dirty="0" smtClean="0"/>
              <a:t>A. Fracture resistance</a:t>
            </a:r>
          </a:p>
          <a:p>
            <a:r>
              <a:rPr lang="en-US" dirty="0" smtClean="0"/>
              <a:t>B. retention</a:t>
            </a:r>
          </a:p>
          <a:p>
            <a:r>
              <a:rPr lang="en-US" dirty="0" smtClean="0"/>
              <a:t>C. Secondary retention</a:t>
            </a:r>
          </a:p>
          <a:p>
            <a:r>
              <a:rPr lang="en-US" dirty="0" smtClean="0"/>
              <a:t>D. Secondary resistance.</a:t>
            </a:r>
            <a:endParaRPr lang="en-IN" dirty="0"/>
          </a:p>
        </p:txBody>
      </p:sp>
      <p:sp>
        <p:nvSpPr>
          <p:cNvPr id="4" name="Slide Number Placeholder 3"/>
          <p:cNvSpPr>
            <a:spLocks noGrp="1"/>
          </p:cNvSpPr>
          <p:nvPr>
            <p:ph type="sldNum" sz="quarter" idx="12"/>
          </p:nvPr>
        </p:nvSpPr>
        <p:spPr/>
        <p:txBody>
          <a:bodyPr/>
          <a:lstStyle/>
          <a:p>
            <a:fld id="{33E46DA2-414C-4ECD-9EF6-03FE9E9922F6}" type="slidenum">
              <a:rPr lang="en-US" smtClean="0"/>
              <a:pPr/>
              <a:t>24</a:t>
            </a:fld>
            <a:endParaRPr lang="en-US"/>
          </a:p>
        </p:txBody>
      </p:sp>
    </p:spTree>
  </p:cSld>
  <p:clrMapOvr>
    <a:masterClrMapping/>
  </p:clrMapOvr>
  <p:transition advTm="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Composites restorations</a:t>
            </a:r>
            <a:r>
              <a:rPr lang="en-US" dirty="0" smtClean="0"/>
              <a:t> primarily are retained in the tooth by a </a:t>
            </a:r>
            <a:r>
              <a:rPr lang="en-US" dirty="0" smtClean="0">
                <a:solidFill>
                  <a:srgbClr val="FFFF00"/>
                </a:solidFill>
              </a:rPr>
              <a:t>micromechanical bond </a:t>
            </a:r>
            <a:r>
              <a:rPr lang="en-US" dirty="0" smtClean="0"/>
              <a:t>that develops between the material and etched and primed prepared tooth structure.</a:t>
            </a:r>
          </a:p>
          <a:p>
            <a:r>
              <a:rPr lang="en-US" dirty="0" smtClean="0">
                <a:solidFill>
                  <a:srgbClr val="FFFF00"/>
                </a:solidFill>
              </a:rPr>
              <a:t>Cast metal </a:t>
            </a:r>
            <a:r>
              <a:rPr lang="en-US" dirty="0" smtClean="0"/>
              <a:t>(usually a gold alloy) </a:t>
            </a:r>
            <a:r>
              <a:rPr lang="en-US" dirty="0" err="1" smtClean="0"/>
              <a:t>intracoronal</a:t>
            </a:r>
            <a:r>
              <a:rPr lang="en-US" dirty="0" smtClean="0"/>
              <a:t> restorations rely primarily on </a:t>
            </a:r>
            <a:r>
              <a:rPr lang="en-US" dirty="0" smtClean="0">
                <a:solidFill>
                  <a:srgbClr val="FFFF00"/>
                </a:solidFill>
              </a:rPr>
              <a:t>almost parallel walls to provide retention.</a:t>
            </a:r>
          </a:p>
          <a:p>
            <a:r>
              <a:rPr lang="en-US" dirty="0" smtClean="0"/>
              <a:t>A small degree of divergence (2-5 degrees per wall ) from the line of draw that would enhance retention form.</a:t>
            </a:r>
            <a:endParaRPr lang="en-IN"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3</a:t>
            </a:fld>
            <a:endParaRPr lang="en-US"/>
          </a:p>
        </p:txBody>
      </p:sp>
    </p:spTree>
  </p:cSld>
  <p:clrMapOvr>
    <a:masterClrMapping/>
  </p:clrMapOvr>
  <p:transition advTm="1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200" dirty="0" smtClean="0">
                <a:solidFill>
                  <a:srgbClr val="FFFF00"/>
                </a:solidFill>
              </a:rPr>
              <a:t>Obtain retention form with bonding</a:t>
            </a:r>
          </a:p>
        </p:txBody>
      </p:sp>
      <p:pic>
        <p:nvPicPr>
          <p:cNvPr id="45059" name="Picture 3" descr="etch enamel Class IV"/>
          <p:cNvPicPr>
            <a:picLocks noChangeAspect="1" noChangeArrowheads="1"/>
          </p:cNvPicPr>
          <p:nvPr/>
        </p:nvPicPr>
        <p:blipFill>
          <a:blip r:embed="rId3"/>
          <a:srcRect/>
          <a:stretch>
            <a:fillRect/>
          </a:stretch>
        </p:blipFill>
        <p:spPr bwMode="auto">
          <a:xfrm>
            <a:off x="381000" y="2514600"/>
            <a:ext cx="4038600" cy="2776538"/>
          </a:xfrm>
          <a:prstGeom prst="rect">
            <a:avLst/>
          </a:prstGeom>
          <a:noFill/>
          <a:ln w="9525">
            <a:noFill/>
            <a:miter lim="800000"/>
            <a:headEnd/>
            <a:tailEnd/>
          </a:ln>
        </p:spPr>
      </p:pic>
      <p:pic>
        <p:nvPicPr>
          <p:cNvPr id="45060" name="Picture 4" descr="etch enamel Class IVa"/>
          <p:cNvPicPr>
            <a:picLocks noChangeAspect="1" noChangeArrowheads="1"/>
          </p:cNvPicPr>
          <p:nvPr/>
        </p:nvPicPr>
        <p:blipFill>
          <a:blip r:embed="rId4"/>
          <a:srcRect/>
          <a:stretch>
            <a:fillRect/>
          </a:stretch>
        </p:blipFill>
        <p:spPr bwMode="auto">
          <a:xfrm>
            <a:off x="4648200" y="2438400"/>
            <a:ext cx="4191000" cy="2897188"/>
          </a:xfrm>
          <a:prstGeom prst="rect">
            <a:avLst/>
          </a:prstGeom>
          <a:noFill/>
          <a:ln w="9525">
            <a:noFill/>
            <a:miter lim="800000"/>
            <a:headEnd/>
            <a:tailEnd/>
          </a:ln>
        </p:spPr>
      </p:pic>
      <p:sp>
        <p:nvSpPr>
          <p:cNvPr id="45061" name="Text Box 5"/>
          <p:cNvSpPr txBox="1">
            <a:spLocks noChangeArrowheads="1"/>
          </p:cNvSpPr>
          <p:nvPr/>
        </p:nvSpPr>
        <p:spPr bwMode="auto">
          <a:xfrm>
            <a:off x="423863" y="5486400"/>
            <a:ext cx="3346450" cy="857250"/>
          </a:xfrm>
          <a:prstGeom prst="rect">
            <a:avLst/>
          </a:prstGeom>
          <a:solidFill>
            <a:srgbClr val="FFFF00"/>
          </a:solidFill>
          <a:ln w="34925">
            <a:solidFill>
              <a:srgbClr val="FF0000"/>
            </a:solidFill>
            <a:miter lim="800000"/>
            <a:headEnd/>
            <a:tailEnd/>
          </a:ln>
        </p:spPr>
        <p:txBody>
          <a:bodyPr wrap="none">
            <a:spAutoFit/>
          </a:bodyPr>
          <a:lstStyle/>
          <a:p>
            <a:pPr algn="ctr" eaLnBrk="1" hangingPunct="1"/>
            <a:r>
              <a:rPr lang="en-US" sz="2400" dirty="0">
                <a:solidFill>
                  <a:schemeClr val="bg2"/>
                </a:solidFill>
                <a:latin typeface="Tahoma" pitchFamily="34" charset="0"/>
              </a:rPr>
              <a:t>Acid etched enamel</a:t>
            </a:r>
          </a:p>
          <a:p>
            <a:pPr algn="ctr" eaLnBrk="1" hangingPunct="1"/>
            <a:r>
              <a:rPr lang="en-US" sz="2400" dirty="0">
                <a:solidFill>
                  <a:schemeClr val="bg2"/>
                </a:solidFill>
                <a:latin typeface="Tahoma" pitchFamily="34" charset="0"/>
              </a:rPr>
              <a:t>With frosty appearance</a:t>
            </a:r>
          </a:p>
        </p:txBody>
      </p:sp>
      <p:sp>
        <p:nvSpPr>
          <p:cNvPr id="45062" name="Text Box 6"/>
          <p:cNvSpPr txBox="1">
            <a:spLocks noChangeArrowheads="1"/>
          </p:cNvSpPr>
          <p:nvPr/>
        </p:nvSpPr>
        <p:spPr bwMode="auto">
          <a:xfrm>
            <a:off x="5257800" y="5410200"/>
            <a:ext cx="3321050" cy="1222375"/>
          </a:xfrm>
          <a:prstGeom prst="rect">
            <a:avLst/>
          </a:prstGeom>
          <a:solidFill>
            <a:srgbClr val="FFFF00"/>
          </a:solidFill>
          <a:ln w="34925">
            <a:solidFill>
              <a:srgbClr val="FF0000"/>
            </a:solidFill>
            <a:miter lim="800000"/>
            <a:headEnd/>
            <a:tailEnd/>
          </a:ln>
        </p:spPr>
        <p:txBody>
          <a:bodyPr>
            <a:spAutoFit/>
          </a:bodyPr>
          <a:lstStyle/>
          <a:p>
            <a:pPr algn="ctr" eaLnBrk="1" hangingPunct="1"/>
            <a:r>
              <a:rPr lang="en-US" sz="2400" dirty="0">
                <a:solidFill>
                  <a:schemeClr val="bg2"/>
                </a:solidFill>
                <a:latin typeface="Tahoma" pitchFamily="34" charset="0"/>
              </a:rPr>
              <a:t>etched enamel/Dentin slightly glossy, not dehydrated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t>The greater the vertical height of the walls, the more divergence is permitted.</a:t>
            </a:r>
          </a:p>
          <a:p>
            <a:r>
              <a:rPr lang="en-US" dirty="0" smtClean="0"/>
              <a:t>Close parallelism of prepared walls is a principal retention for cast metal restoration, other being the use of </a:t>
            </a:r>
            <a:r>
              <a:rPr lang="en-US" dirty="0" err="1" smtClean="0"/>
              <a:t>luting</a:t>
            </a:r>
            <a:r>
              <a:rPr lang="en-US" dirty="0" smtClean="0"/>
              <a:t> agent that bonds to the tooth structure.</a:t>
            </a:r>
          </a:p>
          <a:p>
            <a:r>
              <a:rPr lang="en-US" dirty="0" smtClean="0"/>
              <a:t>In class II preparations  an </a:t>
            </a:r>
            <a:r>
              <a:rPr lang="en-US" dirty="0" err="1" smtClean="0">
                <a:solidFill>
                  <a:srgbClr val="FFFF00"/>
                </a:solidFill>
              </a:rPr>
              <a:t>occlusal</a:t>
            </a:r>
            <a:r>
              <a:rPr lang="en-US" dirty="0" smtClean="0">
                <a:solidFill>
                  <a:srgbClr val="FFFF00"/>
                </a:solidFill>
              </a:rPr>
              <a:t> dovetail </a:t>
            </a:r>
            <a:r>
              <a:rPr lang="en-US" dirty="0" smtClean="0"/>
              <a:t>may aid in preventing the tipping of the restoration by </a:t>
            </a:r>
            <a:r>
              <a:rPr lang="en-US" dirty="0" err="1" smtClean="0"/>
              <a:t>occlusal</a:t>
            </a:r>
            <a:r>
              <a:rPr lang="en-US" dirty="0" smtClean="0"/>
              <a:t> forces.  </a:t>
            </a:r>
            <a:endParaRPr lang="en-IN"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5</a:t>
            </a:fld>
            <a:endParaRPr lang="en-US"/>
          </a:p>
        </p:txBody>
      </p:sp>
    </p:spTree>
  </p:cSld>
  <p:clrMapOvr>
    <a:masterClrMapping/>
  </p:clrMapOvr>
  <p:transition advTm="1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Additional Factors for retention form</a:t>
            </a:r>
            <a:endParaRPr lang="en-US" dirty="0"/>
          </a:p>
        </p:txBody>
      </p:sp>
      <p:sp>
        <p:nvSpPr>
          <p:cNvPr id="6" name="Content Placeholder 5"/>
          <p:cNvSpPr>
            <a:spLocks noGrp="1"/>
          </p:cNvSpPr>
          <p:nvPr>
            <p:ph idx="1"/>
          </p:nvPr>
        </p:nvSpPr>
        <p:spPr/>
        <p:txBody>
          <a:bodyPr>
            <a:normAutofit/>
          </a:bodyPr>
          <a:lstStyle/>
          <a:p>
            <a:r>
              <a:rPr lang="en-US" dirty="0" smtClean="0"/>
              <a:t>(1)Frictional retention.</a:t>
            </a:r>
          </a:p>
          <a:p>
            <a:r>
              <a:rPr lang="en-US" dirty="0" smtClean="0"/>
              <a:t>(a)surface area of contact between wall and restorative material.</a:t>
            </a:r>
          </a:p>
          <a:p>
            <a:r>
              <a:rPr lang="en-US" dirty="0" smtClean="0"/>
              <a:t>(b)opposing walls involved.</a:t>
            </a:r>
          </a:p>
          <a:p>
            <a:r>
              <a:rPr lang="en-US" dirty="0" smtClean="0"/>
              <a:t>(c )parallelism of walls</a:t>
            </a:r>
          </a:p>
          <a:p>
            <a:r>
              <a:rPr lang="en-US" dirty="0" smtClean="0"/>
              <a:t>(d)proximity of material and tooth structure.</a:t>
            </a:r>
          </a:p>
          <a:p>
            <a:endParaRPr lang="en-US" dirty="0" smtClean="0"/>
          </a:p>
          <a:p>
            <a:pPr>
              <a:buNone/>
            </a:pPr>
            <a:endParaRPr lang="en-US"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6</a:t>
            </a:fld>
            <a:endParaRPr lang="en-US"/>
          </a:p>
        </p:txBody>
      </p:sp>
    </p:spTree>
  </p:cSld>
  <p:clrMapOvr>
    <a:masterClrMapping/>
  </p:clrMapOvr>
  <p:transition advTm="1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Frictional retention</a:t>
            </a:r>
            <a:endParaRPr lang="en-IN" dirty="0">
              <a:solidFill>
                <a:srgbClr val="FFFF00"/>
              </a:solidFill>
            </a:endParaRPr>
          </a:p>
        </p:txBody>
      </p:sp>
      <p:pic>
        <p:nvPicPr>
          <p:cNvPr id="4" name="Content Placeholder 3" descr="DSCN0498.JPG"/>
          <p:cNvPicPr>
            <a:picLocks noGrp="1" noChangeAspect="1"/>
          </p:cNvPicPr>
          <p:nvPr>
            <p:ph idx="1"/>
          </p:nvPr>
        </p:nvPicPr>
        <p:blipFill>
          <a:blip r:embed="rId2" cstate="print"/>
          <a:srcRect l="18409" t="28358" r="29796" b="27605"/>
          <a:stretch>
            <a:fillRect/>
          </a:stretch>
        </p:blipFill>
        <p:spPr>
          <a:xfrm>
            <a:off x="1676400" y="2209800"/>
            <a:ext cx="5257800" cy="3352800"/>
          </a:xfrm>
          <a:ln>
            <a:solidFill>
              <a:schemeClr val="accent1"/>
            </a:solidFill>
          </a:ln>
        </p:spPr>
      </p:pic>
      <p:sp>
        <p:nvSpPr>
          <p:cNvPr id="5" name="Slide Number Placeholder 4"/>
          <p:cNvSpPr>
            <a:spLocks noGrp="1"/>
          </p:cNvSpPr>
          <p:nvPr>
            <p:ph type="sldNum" sz="quarter" idx="12"/>
          </p:nvPr>
        </p:nvSpPr>
        <p:spPr/>
        <p:txBody>
          <a:bodyPr>
            <a:normAutofit/>
          </a:bodyPr>
          <a:lstStyle/>
          <a:p>
            <a:fld id="{33E46DA2-414C-4ECD-9EF6-03FE9E9922F6}" type="slidenum">
              <a:rPr lang="en-US" smtClean="0"/>
              <a:pPr/>
              <a:t>7</a:t>
            </a:fld>
            <a:endParaRPr lang="en-US"/>
          </a:p>
        </p:txBody>
      </p:sp>
    </p:spTree>
  </p:cSld>
  <p:clrMapOvr>
    <a:masterClrMapping/>
  </p:clrMapOvr>
  <p:transition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US" dirty="0" smtClean="0"/>
              <a:t>Changing the position of dentinal walls and floors microscopically by using condensation energy within the dentin’s proportional limit can add more gripping action by the tooth on restorative material.</a:t>
            </a:r>
          </a:p>
          <a:p>
            <a:r>
              <a:rPr lang="en-US" dirty="0" smtClean="0"/>
              <a:t>This occurs when to dentin regains its original position while the restorative material rigid, thereby completely obliterating any remaining space in the cavity preparation. </a:t>
            </a:r>
            <a:endParaRPr lang="en-IN" dirty="0"/>
          </a:p>
        </p:txBody>
      </p:sp>
      <p:sp>
        <p:nvSpPr>
          <p:cNvPr id="4" name="Slide Number Placeholder 3"/>
          <p:cNvSpPr>
            <a:spLocks noGrp="1"/>
          </p:cNvSpPr>
          <p:nvPr>
            <p:ph type="sldNum" sz="quarter" idx="12"/>
          </p:nvPr>
        </p:nvSpPr>
        <p:spPr/>
        <p:txBody>
          <a:bodyPr>
            <a:normAutofit/>
          </a:bodyPr>
          <a:lstStyle/>
          <a:p>
            <a:fld id="{33E46DA2-414C-4ECD-9EF6-03FE9E9922F6}" type="slidenum">
              <a:rPr lang="en-US" smtClean="0"/>
              <a:pPr/>
              <a:t>8</a:t>
            </a:fld>
            <a:endParaRPr lang="en-US"/>
          </a:p>
        </p:txBody>
      </p:sp>
    </p:spTree>
  </p:cSld>
  <p:clrMapOvr>
    <a:masterClrMapping/>
  </p:clrMapOvr>
  <p:transition advTm="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smtClean="0"/>
              <a:t>Elastic deformation of dentin.</a:t>
            </a:r>
            <a:endParaRPr lang="en-IN" dirty="0"/>
          </a:p>
        </p:txBody>
      </p:sp>
      <p:sp>
        <p:nvSpPr>
          <p:cNvPr id="5" name="Slide Number Placeholder 4"/>
          <p:cNvSpPr>
            <a:spLocks noGrp="1"/>
          </p:cNvSpPr>
          <p:nvPr>
            <p:ph type="sldNum" sz="quarter" idx="12"/>
          </p:nvPr>
        </p:nvSpPr>
        <p:spPr/>
        <p:txBody>
          <a:bodyPr>
            <a:normAutofit/>
          </a:bodyPr>
          <a:lstStyle/>
          <a:p>
            <a:fld id="{33E46DA2-414C-4ECD-9EF6-03FE9E9922F6}" type="slidenum">
              <a:rPr lang="en-US" smtClean="0"/>
              <a:pPr/>
              <a:t>9</a:t>
            </a:fld>
            <a:endParaRPr lang="en-US"/>
          </a:p>
        </p:txBody>
      </p:sp>
      <p:pic>
        <p:nvPicPr>
          <p:cNvPr id="4" name="Picture 3" descr="DSCN0496.JPG"/>
          <p:cNvPicPr>
            <a:picLocks noChangeAspect="1"/>
          </p:cNvPicPr>
          <p:nvPr/>
        </p:nvPicPr>
        <p:blipFill>
          <a:blip r:embed="rId2" cstate="print"/>
          <a:srcRect l="20833" t="30000" r="29167" b="17778"/>
          <a:stretch>
            <a:fillRect/>
          </a:stretch>
        </p:blipFill>
        <p:spPr>
          <a:xfrm>
            <a:off x="2133600" y="2438400"/>
            <a:ext cx="4572000" cy="3581400"/>
          </a:xfrm>
          <a:prstGeom prst="rect">
            <a:avLst/>
          </a:prstGeom>
          <a:ln>
            <a:solidFill>
              <a:schemeClr val="accent1"/>
            </a:solidFill>
          </a:ln>
        </p:spPr>
      </p:pic>
    </p:spTree>
  </p:cSld>
  <p:clrMapOvr>
    <a:masterClrMapping/>
  </p:clrMapOvr>
  <p:transition advTm="1000"/>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TotalTime>
  <Words>863</Words>
  <Application>Microsoft Office PowerPoint</Application>
  <PresentationFormat>On-screen Show (4:3)</PresentationFormat>
  <Paragraphs>110</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FUNDAMENTALS OF TOOTH PREPARATION</vt:lpstr>
      <vt:lpstr>Slide 2</vt:lpstr>
      <vt:lpstr>Slide 3</vt:lpstr>
      <vt:lpstr>Obtain retention form with bonding</vt:lpstr>
      <vt:lpstr>Slide 5</vt:lpstr>
      <vt:lpstr>Additional Factors for retention form</vt:lpstr>
      <vt:lpstr>Frictional retention</vt:lpstr>
      <vt:lpstr>Slide 8</vt:lpstr>
      <vt:lpstr>Slide 9</vt:lpstr>
      <vt:lpstr>Convenience form</vt:lpstr>
      <vt:lpstr>Obtain convenience form</vt:lpstr>
      <vt:lpstr> Removal of any remaining pit or fissure, infected dentin, material  </vt:lpstr>
      <vt:lpstr>Slide 13</vt:lpstr>
      <vt:lpstr>Removing remaining carious dentin</vt:lpstr>
      <vt:lpstr>Slide 15</vt:lpstr>
      <vt:lpstr>Slide 16</vt:lpstr>
      <vt:lpstr>Slide 17</vt:lpstr>
      <vt:lpstr>Secondary resistance and retention forms</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TOOTH PREPARATION</dc:title>
  <dc:creator>Rhythm</dc:creator>
  <cp:lastModifiedBy>VIVEKK36</cp:lastModifiedBy>
  <cp:revision>2</cp:revision>
  <dcterms:created xsi:type="dcterms:W3CDTF">2006-08-16T00:00:00Z</dcterms:created>
  <dcterms:modified xsi:type="dcterms:W3CDTF">2014-11-11T07:00:36Z</dcterms:modified>
</cp:coreProperties>
</file>